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57" r:id="rId4"/>
    <p:sldId id="258" r:id="rId5"/>
    <p:sldId id="259" r:id="rId6"/>
    <p:sldId id="260" r:id="rId7"/>
    <p:sldId id="261" r:id="rId8"/>
    <p:sldId id="263" r:id="rId9"/>
    <p:sldId id="262" r:id="rId10"/>
    <p:sldId id="264" r:id="rId11"/>
    <p:sldId id="265" r:id="rId12"/>
    <p:sldId id="266" r:id="rId13"/>
    <p:sldId id="267" r:id="rId14"/>
    <p:sldId id="268" r:id="rId15"/>
    <p:sldId id="269" r:id="rId16"/>
    <p:sldId id="272"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92" autoAdjust="0"/>
    <p:restoredTop sz="94660"/>
  </p:normalViewPr>
  <p:slideViewPr>
    <p:cSldViewPr snapToGrid="0">
      <p:cViewPr varScale="1">
        <p:scale>
          <a:sx n="67" d="100"/>
          <a:sy n="67" d="100"/>
        </p:scale>
        <p:origin x="367"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AA93D8-2F16-4B4C-8531-3EBE8ABA1548}" type="datetimeFigureOut">
              <a:rPr lang="en-US" smtClean="0"/>
              <a:t>3/20/2020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3908949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2545471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549208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30C146-B54A-4BAA-923E-1ECA2ED663B4}"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32647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3837803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7AA93D8-2F16-4B4C-8531-3EBE8ABA1548}" type="datetimeFigureOut">
              <a:rPr lang="en-US" smtClean="0"/>
              <a:t>3/20/2020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3957878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7AA93D8-2F16-4B4C-8531-3EBE8ABA1548}" type="datetimeFigureOut">
              <a:rPr lang="en-US" smtClean="0"/>
              <a:t>3/20/2020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039547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AA93D8-2F16-4B4C-8531-3EBE8ABA1548}" type="datetimeFigureOut">
              <a:rPr lang="en-US" smtClean="0"/>
              <a:t>3/20/2020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450162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7AA93D8-2F16-4B4C-8531-3EBE8ABA1548}" type="datetimeFigureOut">
              <a:rPr lang="en-US" smtClean="0"/>
              <a:t>3/20/2020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30C146-B54A-4BAA-923E-1ECA2ED663B4}" type="slidenum">
              <a:rPr lang="en-US" smtClean="0"/>
              <a:t>‹#›</a:t>
            </a:fld>
            <a:endParaRPr lang="en-US"/>
          </a:p>
        </p:txBody>
      </p:sp>
    </p:spTree>
    <p:extLst>
      <p:ext uri="{BB962C8B-B14F-4D97-AF65-F5344CB8AC3E}">
        <p14:creationId xmlns:p14="http://schemas.microsoft.com/office/powerpoint/2010/main" val="3363250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AA93D8-2F16-4B4C-8531-3EBE8ABA1548}" type="datetimeFigureOut">
              <a:rPr lang="en-US" smtClean="0"/>
              <a:t>3/20/2020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781446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AA93D8-2F16-4B4C-8531-3EBE8ABA1548}" type="datetimeFigureOut">
              <a:rPr lang="en-US" smtClean="0"/>
              <a:t>3/20/2020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357260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541537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AA93D8-2F16-4B4C-8531-3EBE8ABA1548}" type="datetimeFigureOut">
              <a:rPr lang="en-US" smtClean="0"/>
              <a:t>3/20/2020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41910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AA93D8-2F16-4B4C-8531-3EBE8ABA1548}" type="datetimeFigureOut">
              <a:rPr lang="en-US" smtClean="0"/>
              <a:t>3/20/2020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191139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7AA93D8-2F16-4B4C-8531-3EBE8ABA1548}" type="datetimeFigureOut">
              <a:rPr lang="en-US" smtClean="0"/>
              <a:t>3/20/2020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2649470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210266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AA93D8-2F16-4B4C-8531-3EBE8ABA1548}" type="datetimeFigureOut">
              <a:rPr lang="en-US" smtClean="0"/>
              <a:t>3/20/2020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0C146-B54A-4BAA-923E-1ECA2ED663B4}" type="slidenum">
              <a:rPr lang="en-US" smtClean="0"/>
              <a:t>‹#›</a:t>
            </a:fld>
            <a:endParaRPr lang="en-US"/>
          </a:p>
        </p:txBody>
      </p:sp>
    </p:spTree>
    <p:extLst>
      <p:ext uri="{BB962C8B-B14F-4D97-AF65-F5344CB8AC3E}">
        <p14:creationId xmlns:p14="http://schemas.microsoft.com/office/powerpoint/2010/main" val="2252817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AA93D8-2F16-4B4C-8531-3EBE8ABA1548}" type="datetimeFigureOut">
              <a:rPr lang="en-US" smtClean="0"/>
              <a:t>3/20/2020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E30C146-B54A-4BAA-923E-1ECA2ED663B4}" type="slidenum">
              <a:rPr lang="en-US" smtClean="0"/>
              <a:t>‹#›</a:t>
            </a:fld>
            <a:endParaRPr lang="en-US"/>
          </a:p>
        </p:txBody>
      </p:sp>
    </p:spTree>
    <p:extLst>
      <p:ext uri="{BB962C8B-B14F-4D97-AF65-F5344CB8AC3E}">
        <p14:creationId xmlns:p14="http://schemas.microsoft.com/office/powerpoint/2010/main" val="32509515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2842-49F6-420A-B346-F74C0F6AEF42}"/>
              </a:ext>
            </a:extLst>
          </p:cNvPr>
          <p:cNvSpPr>
            <a:spLocks noGrp="1"/>
          </p:cNvSpPr>
          <p:nvPr>
            <p:ph type="ctrTitle"/>
          </p:nvPr>
        </p:nvSpPr>
        <p:spPr>
          <a:xfrm>
            <a:off x="484094" y="2611718"/>
            <a:ext cx="8340362" cy="1495061"/>
          </a:xfrm>
        </p:spPr>
        <p:txBody>
          <a:bodyPr/>
          <a:lstStyle/>
          <a:p>
            <a:pPr algn="just"/>
            <a:r>
              <a:rPr lang="en-US" sz="3000" dirty="0"/>
              <a:t>ESS 118 Final Presentation: The effect of rising surface air temperature on evapotranspiration rate and soil moisture content  </a:t>
            </a:r>
          </a:p>
        </p:txBody>
      </p:sp>
      <p:sp>
        <p:nvSpPr>
          <p:cNvPr id="3" name="Subtitle 2">
            <a:extLst>
              <a:ext uri="{FF2B5EF4-FFF2-40B4-BE49-F238E27FC236}">
                <a16:creationId xmlns:a16="http://schemas.microsoft.com/office/drawing/2014/main" id="{FF40B57B-F3AF-4E19-8F11-C5D2F694D2DA}"/>
              </a:ext>
            </a:extLst>
          </p:cNvPr>
          <p:cNvSpPr>
            <a:spLocks noGrp="1"/>
          </p:cNvSpPr>
          <p:nvPr>
            <p:ph type="subTitle" idx="1"/>
          </p:nvPr>
        </p:nvSpPr>
        <p:spPr/>
        <p:txBody>
          <a:bodyPr/>
          <a:lstStyle/>
          <a:p>
            <a:r>
              <a:rPr lang="en-US" dirty="0"/>
              <a:t>by Suvam Patel</a:t>
            </a:r>
          </a:p>
        </p:txBody>
      </p:sp>
    </p:spTree>
    <p:extLst>
      <p:ext uri="{BB962C8B-B14F-4D97-AF65-F5344CB8AC3E}">
        <p14:creationId xmlns:p14="http://schemas.microsoft.com/office/powerpoint/2010/main" val="3151948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6A5C-74FC-4206-AECE-F66390538BD8}"/>
              </a:ext>
            </a:extLst>
          </p:cNvPr>
          <p:cNvSpPr>
            <a:spLocks noGrp="1"/>
          </p:cNvSpPr>
          <p:nvPr>
            <p:ph type="title"/>
          </p:nvPr>
        </p:nvSpPr>
        <p:spPr/>
        <p:txBody>
          <a:bodyPr/>
          <a:lstStyle/>
          <a:p>
            <a:r>
              <a:rPr lang="en-US" dirty="0"/>
              <a:t>Evapotranspiration Rate Difference (</a:t>
            </a:r>
            <a:r>
              <a:rPr lang="en-US" dirty="0" err="1"/>
              <a:t>Contd</a:t>
            </a:r>
            <a:r>
              <a:rPr lang="en-US" dirty="0"/>
              <a:t>)</a:t>
            </a:r>
          </a:p>
        </p:txBody>
      </p:sp>
      <p:pic>
        <p:nvPicPr>
          <p:cNvPr id="4" name="Content Placeholder 3">
            <a:extLst>
              <a:ext uri="{FF2B5EF4-FFF2-40B4-BE49-F238E27FC236}">
                <a16:creationId xmlns:a16="http://schemas.microsoft.com/office/drawing/2014/main" id="{52FC2B85-1D57-479E-9E8F-7CC1F8C7311B}"/>
              </a:ext>
            </a:extLst>
          </p:cNvPr>
          <p:cNvPicPr>
            <a:picLocks noGrp="1" noChangeAspect="1"/>
          </p:cNvPicPr>
          <p:nvPr>
            <p:ph idx="1"/>
          </p:nvPr>
        </p:nvPicPr>
        <p:blipFill>
          <a:blip r:embed="rId2"/>
          <a:stretch>
            <a:fillRect/>
          </a:stretch>
        </p:blipFill>
        <p:spPr>
          <a:xfrm>
            <a:off x="426364" y="2451100"/>
            <a:ext cx="5271847" cy="3598863"/>
          </a:xfrm>
          <a:prstGeom prst="rect">
            <a:avLst/>
          </a:prstGeom>
        </p:spPr>
      </p:pic>
      <p:pic>
        <p:nvPicPr>
          <p:cNvPr id="5" name="Picture 4">
            <a:extLst>
              <a:ext uri="{FF2B5EF4-FFF2-40B4-BE49-F238E27FC236}">
                <a16:creationId xmlns:a16="http://schemas.microsoft.com/office/drawing/2014/main" id="{678DF745-824B-492C-B3AA-419EA7B1903F}"/>
              </a:ext>
            </a:extLst>
          </p:cNvPr>
          <p:cNvPicPr>
            <a:picLocks noChangeAspect="1"/>
          </p:cNvPicPr>
          <p:nvPr/>
        </p:nvPicPr>
        <p:blipFill>
          <a:blip r:embed="rId3"/>
          <a:stretch>
            <a:fillRect/>
          </a:stretch>
        </p:blipFill>
        <p:spPr>
          <a:xfrm>
            <a:off x="5698211" y="2451099"/>
            <a:ext cx="5274421" cy="3598863"/>
          </a:xfrm>
          <a:prstGeom prst="rect">
            <a:avLst/>
          </a:prstGeom>
        </p:spPr>
      </p:pic>
    </p:spTree>
    <p:extLst>
      <p:ext uri="{BB962C8B-B14F-4D97-AF65-F5344CB8AC3E}">
        <p14:creationId xmlns:p14="http://schemas.microsoft.com/office/powerpoint/2010/main" val="300544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B328-662A-49D2-878A-DAA7FCEFB870}"/>
              </a:ext>
            </a:extLst>
          </p:cNvPr>
          <p:cNvSpPr>
            <a:spLocks noGrp="1"/>
          </p:cNvSpPr>
          <p:nvPr>
            <p:ph type="title"/>
          </p:nvPr>
        </p:nvSpPr>
        <p:spPr/>
        <p:txBody>
          <a:bodyPr/>
          <a:lstStyle/>
          <a:p>
            <a:r>
              <a:rPr lang="en-US" dirty="0"/>
              <a:t>Soil Moisture Content Difference </a:t>
            </a:r>
          </a:p>
        </p:txBody>
      </p:sp>
      <p:pic>
        <p:nvPicPr>
          <p:cNvPr id="4" name="Content Placeholder 3">
            <a:extLst>
              <a:ext uri="{FF2B5EF4-FFF2-40B4-BE49-F238E27FC236}">
                <a16:creationId xmlns:a16="http://schemas.microsoft.com/office/drawing/2014/main" id="{2128D003-FCB5-4D66-B460-25028E8DDD3F}"/>
              </a:ext>
            </a:extLst>
          </p:cNvPr>
          <p:cNvPicPr>
            <a:picLocks noGrp="1" noChangeAspect="1"/>
          </p:cNvPicPr>
          <p:nvPr>
            <p:ph idx="1"/>
          </p:nvPr>
        </p:nvPicPr>
        <p:blipFill>
          <a:blip r:embed="rId2"/>
          <a:stretch>
            <a:fillRect/>
          </a:stretch>
        </p:blipFill>
        <p:spPr>
          <a:xfrm>
            <a:off x="2279650" y="2106202"/>
            <a:ext cx="7169149" cy="4536177"/>
          </a:xfrm>
          <a:prstGeom prst="rect">
            <a:avLst/>
          </a:prstGeom>
        </p:spPr>
      </p:pic>
    </p:spTree>
    <p:extLst>
      <p:ext uri="{BB962C8B-B14F-4D97-AF65-F5344CB8AC3E}">
        <p14:creationId xmlns:p14="http://schemas.microsoft.com/office/powerpoint/2010/main" val="3403828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1F237-89A6-4A72-AFB4-B6EB038D3E60}"/>
              </a:ext>
            </a:extLst>
          </p:cNvPr>
          <p:cNvSpPr>
            <a:spLocks noGrp="1"/>
          </p:cNvSpPr>
          <p:nvPr>
            <p:ph type="title"/>
          </p:nvPr>
        </p:nvSpPr>
        <p:spPr/>
        <p:txBody>
          <a:bodyPr/>
          <a:lstStyle/>
          <a:p>
            <a:r>
              <a:rPr lang="en-US" dirty="0"/>
              <a:t>Soil Moisture Difference (</a:t>
            </a:r>
            <a:r>
              <a:rPr lang="en-US" dirty="0" err="1"/>
              <a:t>Contd</a:t>
            </a:r>
            <a:r>
              <a:rPr lang="en-US" dirty="0"/>
              <a:t>)</a:t>
            </a:r>
          </a:p>
        </p:txBody>
      </p:sp>
      <p:pic>
        <p:nvPicPr>
          <p:cNvPr id="4" name="Content Placeholder 3">
            <a:extLst>
              <a:ext uri="{FF2B5EF4-FFF2-40B4-BE49-F238E27FC236}">
                <a16:creationId xmlns:a16="http://schemas.microsoft.com/office/drawing/2014/main" id="{B81A2CE0-B7D1-4EB9-9209-881E4DE695FB}"/>
              </a:ext>
            </a:extLst>
          </p:cNvPr>
          <p:cNvPicPr>
            <a:picLocks noGrp="1" noChangeAspect="1"/>
          </p:cNvPicPr>
          <p:nvPr>
            <p:ph idx="1"/>
          </p:nvPr>
        </p:nvPicPr>
        <p:blipFill>
          <a:blip r:embed="rId2"/>
          <a:stretch>
            <a:fillRect/>
          </a:stretch>
        </p:blipFill>
        <p:spPr>
          <a:xfrm>
            <a:off x="591130" y="2290764"/>
            <a:ext cx="5338315" cy="3670299"/>
          </a:xfrm>
          <a:prstGeom prst="rect">
            <a:avLst/>
          </a:prstGeom>
        </p:spPr>
      </p:pic>
      <p:pic>
        <p:nvPicPr>
          <p:cNvPr id="5" name="Picture 4">
            <a:extLst>
              <a:ext uri="{FF2B5EF4-FFF2-40B4-BE49-F238E27FC236}">
                <a16:creationId xmlns:a16="http://schemas.microsoft.com/office/drawing/2014/main" id="{EDE49A13-3D98-4728-A184-A6B03C5AAE51}"/>
              </a:ext>
            </a:extLst>
          </p:cNvPr>
          <p:cNvPicPr>
            <a:picLocks noChangeAspect="1"/>
          </p:cNvPicPr>
          <p:nvPr/>
        </p:nvPicPr>
        <p:blipFill>
          <a:blip r:embed="rId3"/>
          <a:stretch>
            <a:fillRect/>
          </a:stretch>
        </p:blipFill>
        <p:spPr>
          <a:xfrm>
            <a:off x="5929445" y="2290764"/>
            <a:ext cx="5461675" cy="3670299"/>
          </a:xfrm>
          <a:prstGeom prst="rect">
            <a:avLst/>
          </a:prstGeom>
        </p:spPr>
      </p:pic>
    </p:spTree>
    <p:extLst>
      <p:ext uri="{BB962C8B-B14F-4D97-AF65-F5344CB8AC3E}">
        <p14:creationId xmlns:p14="http://schemas.microsoft.com/office/powerpoint/2010/main" val="355856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1B437-6DBB-4CC4-AABB-18F50782DE31}"/>
              </a:ext>
            </a:extLst>
          </p:cNvPr>
          <p:cNvSpPr>
            <a:spLocks noGrp="1"/>
          </p:cNvSpPr>
          <p:nvPr>
            <p:ph type="title"/>
          </p:nvPr>
        </p:nvSpPr>
        <p:spPr/>
        <p:txBody>
          <a:bodyPr/>
          <a:lstStyle/>
          <a:p>
            <a:r>
              <a:rPr lang="en-US" dirty="0"/>
              <a:t>Surface Air Temperature Trend (2000-2100)</a:t>
            </a:r>
          </a:p>
        </p:txBody>
      </p:sp>
      <p:pic>
        <p:nvPicPr>
          <p:cNvPr id="4" name="Content Placeholder 3">
            <a:extLst>
              <a:ext uri="{FF2B5EF4-FFF2-40B4-BE49-F238E27FC236}">
                <a16:creationId xmlns:a16="http://schemas.microsoft.com/office/drawing/2014/main" id="{964D9899-B6CB-4B76-A46E-33BD4ECEE498}"/>
              </a:ext>
            </a:extLst>
          </p:cNvPr>
          <p:cNvPicPr>
            <a:picLocks noGrp="1" noChangeAspect="1"/>
          </p:cNvPicPr>
          <p:nvPr>
            <p:ph idx="1"/>
          </p:nvPr>
        </p:nvPicPr>
        <p:blipFill>
          <a:blip r:embed="rId2"/>
          <a:stretch>
            <a:fillRect/>
          </a:stretch>
        </p:blipFill>
        <p:spPr>
          <a:xfrm>
            <a:off x="1990893" y="2089150"/>
            <a:ext cx="7121357" cy="4625797"/>
          </a:xfrm>
          <a:prstGeom prst="rect">
            <a:avLst/>
          </a:prstGeom>
        </p:spPr>
      </p:pic>
    </p:spTree>
    <p:extLst>
      <p:ext uri="{BB962C8B-B14F-4D97-AF65-F5344CB8AC3E}">
        <p14:creationId xmlns:p14="http://schemas.microsoft.com/office/powerpoint/2010/main" val="216976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3201-65F7-41C0-B808-E9FD43D8B5BD}"/>
              </a:ext>
            </a:extLst>
          </p:cNvPr>
          <p:cNvSpPr>
            <a:spLocks noGrp="1"/>
          </p:cNvSpPr>
          <p:nvPr>
            <p:ph type="title"/>
          </p:nvPr>
        </p:nvSpPr>
        <p:spPr/>
        <p:txBody>
          <a:bodyPr/>
          <a:lstStyle/>
          <a:p>
            <a:r>
              <a:rPr lang="en-US" dirty="0"/>
              <a:t>Evapotranspiration Trend (2000-2100)</a:t>
            </a:r>
          </a:p>
        </p:txBody>
      </p:sp>
      <p:pic>
        <p:nvPicPr>
          <p:cNvPr id="4" name="Content Placeholder 3">
            <a:extLst>
              <a:ext uri="{FF2B5EF4-FFF2-40B4-BE49-F238E27FC236}">
                <a16:creationId xmlns:a16="http://schemas.microsoft.com/office/drawing/2014/main" id="{6B6A8119-12A8-4FBF-9273-631871B2BCEF}"/>
              </a:ext>
            </a:extLst>
          </p:cNvPr>
          <p:cNvPicPr>
            <a:picLocks noGrp="1" noChangeAspect="1"/>
          </p:cNvPicPr>
          <p:nvPr>
            <p:ph idx="1"/>
          </p:nvPr>
        </p:nvPicPr>
        <p:blipFill>
          <a:blip r:embed="rId2"/>
          <a:stretch>
            <a:fillRect/>
          </a:stretch>
        </p:blipFill>
        <p:spPr>
          <a:xfrm>
            <a:off x="1790700" y="2075791"/>
            <a:ext cx="6991350" cy="4622725"/>
          </a:xfrm>
          <a:prstGeom prst="rect">
            <a:avLst/>
          </a:prstGeom>
        </p:spPr>
      </p:pic>
    </p:spTree>
    <p:extLst>
      <p:ext uri="{BB962C8B-B14F-4D97-AF65-F5344CB8AC3E}">
        <p14:creationId xmlns:p14="http://schemas.microsoft.com/office/powerpoint/2010/main" val="116679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EA86-4776-4757-A5DA-C30971323C50}"/>
              </a:ext>
            </a:extLst>
          </p:cNvPr>
          <p:cNvSpPr>
            <a:spLocks noGrp="1"/>
          </p:cNvSpPr>
          <p:nvPr>
            <p:ph type="title"/>
          </p:nvPr>
        </p:nvSpPr>
        <p:spPr/>
        <p:txBody>
          <a:bodyPr/>
          <a:lstStyle/>
          <a:p>
            <a:r>
              <a:rPr lang="en-US" dirty="0"/>
              <a:t>Soil Moisture Trend (2000-2100)</a:t>
            </a:r>
          </a:p>
        </p:txBody>
      </p:sp>
      <p:pic>
        <p:nvPicPr>
          <p:cNvPr id="4" name="Content Placeholder 3">
            <a:extLst>
              <a:ext uri="{FF2B5EF4-FFF2-40B4-BE49-F238E27FC236}">
                <a16:creationId xmlns:a16="http://schemas.microsoft.com/office/drawing/2014/main" id="{922B240A-38BA-4246-B781-C2AC455B531D}"/>
              </a:ext>
            </a:extLst>
          </p:cNvPr>
          <p:cNvPicPr>
            <a:picLocks noGrp="1" noChangeAspect="1"/>
          </p:cNvPicPr>
          <p:nvPr>
            <p:ph idx="1"/>
          </p:nvPr>
        </p:nvPicPr>
        <p:blipFill>
          <a:blip r:embed="rId2"/>
          <a:stretch>
            <a:fillRect/>
          </a:stretch>
        </p:blipFill>
        <p:spPr>
          <a:xfrm>
            <a:off x="2336800" y="2084380"/>
            <a:ext cx="6826250" cy="4641224"/>
          </a:xfrm>
          <a:prstGeom prst="rect">
            <a:avLst/>
          </a:prstGeom>
        </p:spPr>
      </p:pic>
    </p:spTree>
    <p:extLst>
      <p:ext uri="{BB962C8B-B14F-4D97-AF65-F5344CB8AC3E}">
        <p14:creationId xmlns:p14="http://schemas.microsoft.com/office/powerpoint/2010/main" val="3784181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39AF-8881-448E-9DDC-F3D356D00A1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041C037-EB8A-47F1-AB73-D27E23FF4B3B}"/>
              </a:ext>
            </a:extLst>
          </p:cNvPr>
          <p:cNvSpPr>
            <a:spLocks noGrp="1"/>
          </p:cNvSpPr>
          <p:nvPr>
            <p:ph idx="1"/>
          </p:nvPr>
        </p:nvSpPr>
        <p:spPr>
          <a:xfrm>
            <a:off x="680321" y="2336872"/>
            <a:ext cx="10063879" cy="4269667"/>
          </a:xfrm>
        </p:spPr>
        <p:txBody>
          <a:bodyPr>
            <a:normAutofit lnSpcReduction="10000"/>
          </a:bodyPr>
          <a:lstStyle/>
          <a:p>
            <a:pPr algn="just"/>
            <a:r>
              <a:rPr lang="en-US" dirty="0"/>
              <a:t>Surface air temperature has been on an all time rise. Analysis shows that areas closer to the equator will experience much hotter climates. Areas mainly affected by such conditions will be South America, Central America, Central Africa, Southeast Asia, and Northwest Australia.</a:t>
            </a:r>
          </a:p>
          <a:p>
            <a:pPr algn="just"/>
            <a:r>
              <a:rPr lang="en-US" dirty="0"/>
              <a:t>Increase on surface air temperature has a correlation on evapotranspiration rates. Much of the increase is shown in the ocean when compared to land. All the continents experienced higher evapotranspiration rates in some areas.</a:t>
            </a:r>
          </a:p>
          <a:p>
            <a:pPr algn="just"/>
            <a:r>
              <a:rPr lang="en-US" dirty="0"/>
              <a:t>Both variables impact soil moisture content. Density of soil moisture decreases in all countries. Africa experiences the most soil moisture loss as a result of global warming. No changes are observed </a:t>
            </a:r>
            <a:r>
              <a:rPr lang="en-US"/>
              <a:t>in Antarctica.</a:t>
            </a:r>
            <a:endParaRPr lang="en-US" dirty="0"/>
          </a:p>
        </p:txBody>
      </p:sp>
    </p:spTree>
    <p:extLst>
      <p:ext uri="{BB962C8B-B14F-4D97-AF65-F5344CB8AC3E}">
        <p14:creationId xmlns:p14="http://schemas.microsoft.com/office/powerpoint/2010/main" val="14433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8FD3-2CEF-4FF5-8426-8037754CD3E5}"/>
              </a:ext>
            </a:extLst>
          </p:cNvPr>
          <p:cNvSpPr>
            <a:spLocks noGrp="1"/>
          </p:cNvSpPr>
          <p:nvPr>
            <p:ph type="title"/>
          </p:nvPr>
        </p:nvSpPr>
        <p:spPr/>
        <p:txBody>
          <a:bodyPr/>
          <a:lstStyle/>
          <a:p>
            <a:r>
              <a:rPr lang="en-US" dirty="0"/>
              <a:t>Positive Feedback Loop</a:t>
            </a:r>
          </a:p>
        </p:txBody>
      </p:sp>
      <p:pic>
        <p:nvPicPr>
          <p:cNvPr id="4" name="Content Placeholder 3">
            <a:extLst>
              <a:ext uri="{FF2B5EF4-FFF2-40B4-BE49-F238E27FC236}">
                <a16:creationId xmlns:a16="http://schemas.microsoft.com/office/drawing/2014/main" id="{514C8378-FF0D-4E52-B903-11E3221587A9}"/>
              </a:ext>
            </a:extLst>
          </p:cNvPr>
          <p:cNvPicPr>
            <a:picLocks noGrp="1" noChangeAspect="1"/>
          </p:cNvPicPr>
          <p:nvPr>
            <p:ph idx="1"/>
          </p:nvPr>
        </p:nvPicPr>
        <p:blipFill>
          <a:blip r:embed="rId2"/>
          <a:stretch>
            <a:fillRect/>
          </a:stretch>
        </p:blipFill>
        <p:spPr>
          <a:xfrm>
            <a:off x="920115" y="2108025"/>
            <a:ext cx="10054210" cy="4464225"/>
          </a:xfrm>
          <a:prstGeom prst="rect">
            <a:avLst/>
          </a:prstGeom>
        </p:spPr>
      </p:pic>
    </p:spTree>
    <p:extLst>
      <p:ext uri="{BB962C8B-B14F-4D97-AF65-F5344CB8AC3E}">
        <p14:creationId xmlns:p14="http://schemas.microsoft.com/office/powerpoint/2010/main" val="286325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E5BC-69F4-4052-82F7-DBCE51830C2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183C73B-FBF7-4763-AEEA-63365798AF63}"/>
              </a:ext>
            </a:extLst>
          </p:cNvPr>
          <p:cNvSpPr>
            <a:spLocks noGrp="1"/>
          </p:cNvSpPr>
          <p:nvPr>
            <p:ph idx="1"/>
          </p:nvPr>
        </p:nvSpPr>
        <p:spPr/>
        <p:txBody>
          <a:bodyPr/>
          <a:lstStyle/>
          <a:p>
            <a:r>
              <a:rPr lang="en-US" dirty="0"/>
              <a:t>Used my datasets from the Australian Climate Community and Earth System Simulation (ACCESS) from CMIP6</a:t>
            </a:r>
          </a:p>
          <a:p>
            <a:r>
              <a:rPr lang="en-US" dirty="0"/>
              <a:t>The experiment ID used is historical and ssp370 which charts a timeline from 1850 to 2100.</a:t>
            </a:r>
          </a:p>
          <a:p>
            <a:r>
              <a:rPr lang="en-US" dirty="0"/>
              <a:t>Variables used are </a:t>
            </a:r>
            <a:r>
              <a:rPr lang="en-US" dirty="0" err="1"/>
              <a:t>tas</a:t>
            </a:r>
            <a:r>
              <a:rPr lang="en-US" dirty="0"/>
              <a:t> (surface air temperature), </a:t>
            </a:r>
            <a:r>
              <a:rPr lang="en-US" dirty="0" err="1"/>
              <a:t>evspsbl</a:t>
            </a:r>
            <a:r>
              <a:rPr lang="en-US" dirty="0"/>
              <a:t> (evapotranspiration rate), </a:t>
            </a:r>
            <a:r>
              <a:rPr lang="en-US" dirty="0" err="1"/>
              <a:t>mrso</a:t>
            </a:r>
            <a:r>
              <a:rPr lang="en-US" dirty="0"/>
              <a:t> (soil moisture content), and </a:t>
            </a:r>
            <a:r>
              <a:rPr lang="en-US" dirty="0" err="1"/>
              <a:t>areacella</a:t>
            </a:r>
            <a:endParaRPr lang="en-US" dirty="0"/>
          </a:p>
          <a:p>
            <a:endParaRPr lang="en-US" dirty="0"/>
          </a:p>
        </p:txBody>
      </p:sp>
    </p:spTree>
    <p:extLst>
      <p:ext uri="{BB962C8B-B14F-4D97-AF65-F5344CB8AC3E}">
        <p14:creationId xmlns:p14="http://schemas.microsoft.com/office/powerpoint/2010/main" val="45098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EAAC-9880-4F33-B10E-2A050BC8BAD4}"/>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2053B151-7C60-45D7-A9DE-3575BACF0426}"/>
              </a:ext>
            </a:extLst>
          </p:cNvPr>
          <p:cNvSpPr>
            <a:spLocks noGrp="1"/>
          </p:cNvSpPr>
          <p:nvPr>
            <p:ph idx="1"/>
          </p:nvPr>
        </p:nvSpPr>
        <p:spPr/>
        <p:txBody>
          <a:bodyPr/>
          <a:lstStyle/>
          <a:p>
            <a:r>
              <a:rPr lang="en-US" dirty="0"/>
              <a:t>For my project I have decided to analyze the effects of surface air temperature on evapotranspiration rate and soil moisture. I am using my data from ACCESS_ESM1-5 which is an Australian model. </a:t>
            </a:r>
          </a:p>
          <a:p>
            <a:r>
              <a:rPr lang="en-US" dirty="0"/>
              <a:t>Due to an increase in human energy consumption, global warming has been on an all time rise.  Such an increase in temperature will have adverse affects on evapotranspiration rate and soil </a:t>
            </a:r>
            <a:r>
              <a:rPr lang="en-US" dirty="0" err="1"/>
              <a:t>moistur</a:t>
            </a:r>
            <a:r>
              <a:rPr lang="en-US" dirty="0"/>
              <a:t>.</a:t>
            </a:r>
          </a:p>
          <a:p>
            <a:r>
              <a:rPr lang="en-US" dirty="0"/>
              <a:t>My prediction is that increasing surface air temperature will cause an increase in evapotranspiration rates globally, which in turn will cause a decrease in soil moisture content.</a:t>
            </a:r>
          </a:p>
        </p:txBody>
      </p:sp>
    </p:spTree>
    <p:extLst>
      <p:ext uri="{BB962C8B-B14F-4D97-AF65-F5344CB8AC3E}">
        <p14:creationId xmlns:p14="http://schemas.microsoft.com/office/powerpoint/2010/main" val="274225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A889-846D-4BB5-956E-B63B2DE4BE78}"/>
              </a:ext>
            </a:extLst>
          </p:cNvPr>
          <p:cNvSpPr>
            <a:spLocks noGrp="1"/>
          </p:cNvSpPr>
          <p:nvPr>
            <p:ph type="title"/>
          </p:nvPr>
        </p:nvSpPr>
        <p:spPr/>
        <p:txBody>
          <a:bodyPr/>
          <a:lstStyle/>
          <a:p>
            <a:r>
              <a:rPr lang="en-US" dirty="0"/>
              <a:t>Results: Timeseries for Surface Air Temperature</a:t>
            </a:r>
          </a:p>
        </p:txBody>
      </p:sp>
      <p:pic>
        <p:nvPicPr>
          <p:cNvPr id="4" name="Content Placeholder 3">
            <a:extLst>
              <a:ext uri="{FF2B5EF4-FFF2-40B4-BE49-F238E27FC236}">
                <a16:creationId xmlns:a16="http://schemas.microsoft.com/office/drawing/2014/main" id="{FC7CDB49-8B93-470B-B690-58CB14D1F2FE}"/>
              </a:ext>
            </a:extLst>
          </p:cNvPr>
          <p:cNvPicPr>
            <a:picLocks noGrp="1" noChangeAspect="1"/>
          </p:cNvPicPr>
          <p:nvPr>
            <p:ph idx="1"/>
          </p:nvPr>
        </p:nvPicPr>
        <p:blipFill>
          <a:blip r:embed="rId2"/>
          <a:stretch>
            <a:fillRect/>
          </a:stretch>
        </p:blipFill>
        <p:spPr>
          <a:xfrm>
            <a:off x="1918447" y="2178197"/>
            <a:ext cx="7745506" cy="4532803"/>
          </a:xfrm>
          <a:prstGeom prst="rect">
            <a:avLst/>
          </a:prstGeom>
        </p:spPr>
      </p:pic>
    </p:spTree>
    <p:extLst>
      <p:ext uri="{BB962C8B-B14F-4D97-AF65-F5344CB8AC3E}">
        <p14:creationId xmlns:p14="http://schemas.microsoft.com/office/powerpoint/2010/main" val="346864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855E-8025-4B79-AD28-FA1BCE2C70A4}"/>
              </a:ext>
            </a:extLst>
          </p:cNvPr>
          <p:cNvSpPr>
            <a:spLocks noGrp="1"/>
          </p:cNvSpPr>
          <p:nvPr>
            <p:ph type="title"/>
          </p:nvPr>
        </p:nvSpPr>
        <p:spPr/>
        <p:txBody>
          <a:bodyPr/>
          <a:lstStyle/>
          <a:p>
            <a:r>
              <a:rPr lang="en-US" dirty="0"/>
              <a:t>Results: Timeseries for Evapotranspiration Rate</a:t>
            </a:r>
          </a:p>
        </p:txBody>
      </p:sp>
      <p:pic>
        <p:nvPicPr>
          <p:cNvPr id="4" name="Content Placeholder 3">
            <a:extLst>
              <a:ext uri="{FF2B5EF4-FFF2-40B4-BE49-F238E27FC236}">
                <a16:creationId xmlns:a16="http://schemas.microsoft.com/office/drawing/2014/main" id="{9B1A76CF-5F9F-4649-A0D2-83EDE41EE452}"/>
              </a:ext>
            </a:extLst>
          </p:cNvPr>
          <p:cNvPicPr>
            <a:picLocks noGrp="1" noChangeAspect="1"/>
          </p:cNvPicPr>
          <p:nvPr>
            <p:ph idx="1"/>
          </p:nvPr>
        </p:nvPicPr>
        <p:blipFill>
          <a:blip r:embed="rId2"/>
          <a:stretch>
            <a:fillRect/>
          </a:stretch>
        </p:blipFill>
        <p:spPr>
          <a:xfrm>
            <a:off x="1679387" y="2067090"/>
            <a:ext cx="8462683" cy="4576503"/>
          </a:xfrm>
          <a:prstGeom prst="rect">
            <a:avLst/>
          </a:prstGeom>
        </p:spPr>
      </p:pic>
    </p:spTree>
    <p:extLst>
      <p:ext uri="{BB962C8B-B14F-4D97-AF65-F5344CB8AC3E}">
        <p14:creationId xmlns:p14="http://schemas.microsoft.com/office/powerpoint/2010/main" val="271051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20C9-74F5-4D6F-BB2A-19B4CE258895}"/>
              </a:ext>
            </a:extLst>
          </p:cNvPr>
          <p:cNvSpPr>
            <a:spLocks noGrp="1"/>
          </p:cNvSpPr>
          <p:nvPr>
            <p:ph type="title"/>
          </p:nvPr>
        </p:nvSpPr>
        <p:spPr/>
        <p:txBody>
          <a:bodyPr/>
          <a:lstStyle/>
          <a:p>
            <a:r>
              <a:rPr lang="en-US" dirty="0"/>
              <a:t>Results: Timeseries for Soil Moisture Content</a:t>
            </a:r>
          </a:p>
        </p:txBody>
      </p:sp>
      <p:pic>
        <p:nvPicPr>
          <p:cNvPr id="4" name="Content Placeholder 3">
            <a:extLst>
              <a:ext uri="{FF2B5EF4-FFF2-40B4-BE49-F238E27FC236}">
                <a16:creationId xmlns:a16="http://schemas.microsoft.com/office/drawing/2014/main" id="{BB27175C-6021-4879-B6AB-D992808F00BF}"/>
              </a:ext>
            </a:extLst>
          </p:cNvPr>
          <p:cNvPicPr>
            <a:picLocks noGrp="1" noChangeAspect="1"/>
          </p:cNvPicPr>
          <p:nvPr>
            <p:ph idx="1"/>
          </p:nvPr>
        </p:nvPicPr>
        <p:blipFill>
          <a:blip r:embed="rId2"/>
          <a:stretch>
            <a:fillRect/>
          </a:stretch>
        </p:blipFill>
        <p:spPr>
          <a:xfrm>
            <a:off x="1267012" y="2151529"/>
            <a:ext cx="8970681" cy="4530165"/>
          </a:xfrm>
          <a:prstGeom prst="rect">
            <a:avLst/>
          </a:prstGeom>
        </p:spPr>
      </p:pic>
    </p:spTree>
    <p:extLst>
      <p:ext uri="{BB962C8B-B14F-4D97-AF65-F5344CB8AC3E}">
        <p14:creationId xmlns:p14="http://schemas.microsoft.com/office/powerpoint/2010/main" val="85145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6FB7-3C41-4BD8-9928-1637A6B6930B}"/>
              </a:ext>
            </a:extLst>
          </p:cNvPr>
          <p:cNvSpPr>
            <a:spLocks noGrp="1"/>
          </p:cNvSpPr>
          <p:nvPr>
            <p:ph type="title"/>
          </p:nvPr>
        </p:nvSpPr>
        <p:spPr/>
        <p:txBody>
          <a:bodyPr/>
          <a:lstStyle/>
          <a:p>
            <a:r>
              <a:rPr lang="en-US" dirty="0"/>
              <a:t>Surface Air Temperature Difference</a:t>
            </a:r>
          </a:p>
        </p:txBody>
      </p:sp>
      <p:pic>
        <p:nvPicPr>
          <p:cNvPr id="4" name="Content Placeholder 3">
            <a:extLst>
              <a:ext uri="{FF2B5EF4-FFF2-40B4-BE49-F238E27FC236}">
                <a16:creationId xmlns:a16="http://schemas.microsoft.com/office/drawing/2014/main" id="{B3D89560-FEC4-4FBB-8CFF-F02DF925F3EC}"/>
              </a:ext>
            </a:extLst>
          </p:cNvPr>
          <p:cNvPicPr>
            <a:picLocks noGrp="1" noChangeAspect="1"/>
          </p:cNvPicPr>
          <p:nvPr>
            <p:ph idx="1"/>
          </p:nvPr>
        </p:nvPicPr>
        <p:blipFill>
          <a:blip r:embed="rId2"/>
          <a:stretch>
            <a:fillRect/>
          </a:stretch>
        </p:blipFill>
        <p:spPr>
          <a:xfrm>
            <a:off x="2342776" y="2133913"/>
            <a:ext cx="7261411" cy="4622793"/>
          </a:xfrm>
          <a:prstGeom prst="rect">
            <a:avLst/>
          </a:prstGeom>
        </p:spPr>
      </p:pic>
    </p:spTree>
    <p:extLst>
      <p:ext uri="{BB962C8B-B14F-4D97-AF65-F5344CB8AC3E}">
        <p14:creationId xmlns:p14="http://schemas.microsoft.com/office/powerpoint/2010/main" val="376166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D57D-3A0E-49F1-8314-0F29B5FCC348}"/>
              </a:ext>
            </a:extLst>
          </p:cNvPr>
          <p:cNvSpPr>
            <a:spLocks noGrp="1"/>
          </p:cNvSpPr>
          <p:nvPr>
            <p:ph type="title"/>
          </p:nvPr>
        </p:nvSpPr>
        <p:spPr/>
        <p:txBody>
          <a:bodyPr/>
          <a:lstStyle/>
          <a:p>
            <a:r>
              <a:rPr lang="en-US" dirty="0"/>
              <a:t>Surface Air Temperature Difference (</a:t>
            </a:r>
            <a:r>
              <a:rPr lang="en-US" dirty="0" err="1"/>
              <a:t>Contd</a:t>
            </a:r>
            <a:r>
              <a:rPr lang="en-US" dirty="0"/>
              <a:t>)</a:t>
            </a:r>
          </a:p>
        </p:txBody>
      </p:sp>
      <p:pic>
        <p:nvPicPr>
          <p:cNvPr id="4" name="Content Placeholder 3">
            <a:extLst>
              <a:ext uri="{FF2B5EF4-FFF2-40B4-BE49-F238E27FC236}">
                <a16:creationId xmlns:a16="http://schemas.microsoft.com/office/drawing/2014/main" id="{8E41E767-BD2C-467C-BA43-1B16987A5C14}"/>
              </a:ext>
            </a:extLst>
          </p:cNvPr>
          <p:cNvPicPr>
            <a:picLocks noGrp="1" noChangeAspect="1"/>
          </p:cNvPicPr>
          <p:nvPr>
            <p:ph idx="1"/>
          </p:nvPr>
        </p:nvPicPr>
        <p:blipFill>
          <a:blip r:embed="rId2"/>
          <a:stretch>
            <a:fillRect/>
          </a:stretch>
        </p:blipFill>
        <p:spPr>
          <a:xfrm>
            <a:off x="614758" y="2462306"/>
            <a:ext cx="5264105" cy="3598863"/>
          </a:xfrm>
          <a:prstGeom prst="rect">
            <a:avLst/>
          </a:prstGeom>
        </p:spPr>
      </p:pic>
      <p:pic>
        <p:nvPicPr>
          <p:cNvPr id="5" name="Picture 4">
            <a:extLst>
              <a:ext uri="{FF2B5EF4-FFF2-40B4-BE49-F238E27FC236}">
                <a16:creationId xmlns:a16="http://schemas.microsoft.com/office/drawing/2014/main" id="{956797BF-9FC2-4A36-8C01-E989A5060245}"/>
              </a:ext>
            </a:extLst>
          </p:cNvPr>
          <p:cNvPicPr>
            <a:picLocks noChangeAspect="1"/>
          </p:cNvPicPr>
          <p:nvPr/>
        </p:nvPicPr>
        <p:blipFill>
          <a:blip r:embed="rId3"/>
          <a:stretch>
            <a:fillRect/>
          </a:stretch>
        </p:blipFill>
        <p:spPr>
          <a:xfrm>
            <a:off x="5878863" y="2462306"/>
            <a:ext cx="5264105" cy="3616586"/>
          </a:xfrm>
          <a:prstGeom prst="rect">
            <a:avLst/>
          </a:prstGeom>
        </p:spPr>
      </p:pic>
    </p:spTree>
    <p:extLst>
      <p:ext uri="{BB962C8B-B14F-4D97-AF65-F5344CB8AC3E}">
        <p14:creationId xmlns:p14="http://schemas.microsoft.com/office/powerpoint/2010/main" val="394214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5389-A266-4C33-861C-9AE8F4B290C9}"/>
              </a:ext>
            </a:extLst>
          </p:cNvPr>
          <p:cNvSpPr>
            <a:spLocks noGrp="1"/>
          </p:cNvSpPr>
          <p:nvPr>
            <p:ph type="title"/>
          </p:nvPr>
        </p:nvSpPr>
        <p:spPr/>
        <p:txBody>
          <a:bodyPr/>
          <a:lstStyle/>
          <a:p>
            <a:r>
              <a:rPr lang="en-US" dirty="0"/>
              <a:t>Evapotranspiration Rate Difference</a:t>
            </a:r>
          </a:p>
        </p:txBody>
      </p:sp>
      <p:pic>
        <p:nvPicPr>
          <p:cNvPr id="4" name="Content Placeholder 3">
            <a:extLst>
              <a:ext uri="{FF2B5EF4-FFF2-40B4-BE49-F238E27FC236}">
                <a16:creationId xmlns:a16="http://schemas.microsoft.com/office/drawing/2014/main" id="{6FA9F023-1374-49F7-ADB1-42369873ED1B}"/>
              </a:ext>
            </a:extLst>
          </p:cNvPr>
          <p:cNvPicPr>
            <a:picLocks noGrp="1" noChangeAspect="1"/>
          </p:cNvPicPr>
          <p:nvPr>
            <p:ph idx="1"/>
          </p:nvPr>
        </p:nvPicPr>
        <p:blipFill>
          <a:blip r:embed="rId2"/>
          <a:stretch>
            <a:fillRect/>
          </a:stretch>
        </p:blipFill>
        <p:spPr>
          <a:xfrm>
            <a:off x="2107131" y="2139951"/>
            <a:ext cx="7506769" cy="4432492"/>
          </a:xfrm>
          <a:prstGeom prst="rect">
            <a:avLst/>
          </a:prstGeom>
        </p:spPr>
      </p:pic>
    </p:spTree>
    <p:extLst>
      <p:ext uri="{BB962C8B-B14F-4D97-AF65-F5344CB8AC3E}">
        <p14:creationId xmlns:p14="http://schemas.microsoft.com/office/powerpoint/2010/main" val="63730486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473</TotalTime>
  <Words>375</Words>
  <Application>Microsoft Office PowerPoint</Application>
  <PresentationFormat>Widescreen</PresentationFormat>
  <Paragraphs>27</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Trebuchet MS</vt:lpstr>
      <vt:lpstr>Berlin</vt:lpstr>
      <vt:lpstr>ESS 118 Final Presentation: The effect of rising surface air temperature on evapotranspiration rate and soil moisture content  </vt:lpstr>
      <vt:lpstr>Data</vt:lpstr>
      <vt:lpstr>Hypothesis</vt:lpstr>
      <vt:lpstr>Results: Timeseries for Surface Air Temperature</vt:lpstr>
      <vt:lpstr>Results: Timeseries for Evapotranspiration Rate</vt:lpstr>
      <vt:lpstr>Results: Timeseries for Soil Moisture Content</vt:lpstr>
      <vt:lpstr>Surface Air Temperature Difference</vt:lpstr>
      <vt:lpstr>Surface Air Temperature Difference (Contd)</vt:lpstr>
      <vt:lpstr>Evapotranspiration Rate Difference</vt:lpstr>
      <vt:lpstr>Evapotranspiration Rate Difference (Contd)</vt:lpstr>
      <vt:lpstr>Soil Moisture Content Difference </vt:lpstr>
      <vt:lpstr>Soil Moisture Difference (Contd)</vt:lpstr>
      <vt:lpstr>Surface Air Temperature Trend (2000-2100)</vt:lpstr>
      <vt:lpstr>Evapotranspiration Trend (2000-2100)</vt:lpstr>
      <vt:lpstr>Soil Moisture Trend (2000-2100)</vt:lpstr>
      <vt:lpstr>Results</vt:lpstr>
      <vt:lpstr>Positive Feedback 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ESS 118 Final Presentation: The effect of rising surface air temperature on evapotranspiration rate and soil moisture content</dc:title>
  <dc:creator>Suvam Patel</dc:creator>
  <cp:lastModifiedBy>Suvam Patel</cp:lastModifiedBy>
  <cp:revision>17</cp:revision>
  <dcterms:created xsi:type="dcterms:W3CDTF">2020-03-13T01:42:23Z</dcterms:created>
  <dcterms:modified xsi:type="dcterms:W3CDTF">2020-03-21T01:20:30Z</dcterms:modified>
</cp:coreProperties>
</file>